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12"/>
    <p:restoredTop sz="85660"/>
  </p:normalViewPr>
  <p:slideViewPr>
    <p:cSldViewPr snapToGrid="0" snapToObjects="1">
      <p:cViewPr>
        <p:scale>
          <a:sx n="90" d="100"/>
          <a:sy n="90" d="100"/>
        </p:scale>
        <p:origin x="30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4FE9C-DA72-1F47-998E-81F781070B88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A0913-F966-904B-B243-F1C55DCD9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67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Soldering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Coreldraw</a:t>
            </a:r>
            <a:r>
              <a:rPr lang="en-US" dirty="0"/>
              <a:t> – learned how to design a case for the project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Github</a:t>
            </a:r>
            <a:r>
              <a:rPr lang="en-US" dirty="0"/>
              <a:t> – learned how to contribute to projects</a:t>
            </a:r>
          </a:p>
          <a:p>
            <a:pPr marL="171450" indent="-171450">
              <a:buFontTx/>
              <a:buChar char="-"/>
            </a:pPr>
            <a:r>
              <a:rPr lang="en-US" dirty="0"/>
              <a:t>Raspberry Pi – learned to  up and configure the </a:t>
            </a:r>
            <a:r>
              <a:rPr lang="en-US" dirty="0" err="1"/>
              <a:t>raspi</a:t>
            </a:r>
            <a:r>
              <a:rPr lang="en-US" dirty="0"/>
              <a:t> for an i2c device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A0913-F966-904B-B243-F1C55DCD9E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50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581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528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25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61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0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127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979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96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03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293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56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11/24/18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764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princesshernandez.github.io/VOC_Sensor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37C0A-7776-FA4F-AD73-FB8A4B8172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PT Serif" panose="020A0603040505020204" pitchFamily="18" charset="77"/>
              </a:rPr>
              <a:t>Volatile Organic Compound (VOC)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DD9ABD-656D-AC48-B5BD-3A14A0DD0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409693"/>
            <a:ext cx="6801612" cy="123989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PT Serif" panose="020A0603040505020204" pitchFamily="18" charset="77"/>
              </a:rPr>
              <a:t>Princess Hernandez</a:t>
            </a:r>
          </a:p>
          <a:p>
            <a:r>
              <a:rPr lang="en-US" dirty="0">
                <a:latin typeface="PT Serif" panose="020A0603040505020204" pitchFamily="18" charset="77"/>
              </a:rPr>
              <a:t>CENG317 – Hardware Production</a:t>
            </a:r>
          </a:p>
          <a:p>
            <a:r>
              <a:rPr lang="en-US" dirty="0">
                <a:latin typeface="PT Serif" panose="020A0603040505020204" pitchFamily="18" charset="77"/>
              </a:rPr>
              <a:t>November 27, 2018</a:t>
            </a:r>
          </a:p>
        </p:txBody>
      </p:sp>
    </p:spTree>
    <p:extLst>
      <p:ext uri="{BB962C8B-B14F-4D97-AF65-F5344CB8AC3E}">
        <p14:creationId xmlns:p14="http://schemas.microsoft.com/office/powerpoint/2010/main" val="895247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B130C-A8D6-274B-9FC4-5B72FC349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300" dirty="0">
                <a:latin typeface="PT Serif" panose="020A0603040505020204" pitchFamily="18" charset="77"/>
              </a:rPr>
              <a:t>Introduction</a:t>
            </a:r>
            <a:r>
              <a:rPr lang="en-US" dirty="0">
                <a:latin typeface="PT Serif" panose="020A0603040505020204" pitchFamily="18" charset="77"/>
              </a:rPr>
              <a:t> TO GAS 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3C851-B5D3-B042-A1BE-35631FCE5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43227" y="2790443"/>
            <a:ext cx="3517031" cy="3638931"/>
          </a:xfrm>
        </p:spPr>
        <p:txBody>
          <a:bodyPr/>
          <a:lstStyle/>
          <a:p>
            <a:r>
              <a:rPr lang="en-US" b="1" dirty="0">
                <a:latin typeface="PT Serif" panose="020A0603040505020204" pitchFamily="18" charset="77"/>
              </a:rPr>
              <a:t>Inhalation (breathing)</a:t>
            </a:r>
          </a:p>
          <a:p>
            <a:pPr lvl="1"/>
            <a:r>
              <a:rPr lang="en-US" dirty="0">
                <a:latin typeface="PT Serif" panose="020A0603040505020204" pitchFamily="18" charset="77"/>
              </a:rPr>
              <a:t>Breathing vehicle exhaust, fuel emissions, releases from products and processes that contain VOCs, and cigarette and secondhand smoke</a:t>
            </a:r>
          </a:p>
          <a:p>
            <a:pPr lvl="1"/>
            <a:endParaRPr lang="en-US" dirty="0">
              <a:latin typeface="PT Serif" panose="020A0603040505020204" pitchFamily="18" charset="77"/>
            </a:endParaRPr>
          </a:p>
          <a:p>
            <a:r>
              <a:rPr lang="en-US" b="1" dirty="0">
                <a:latin typeface="PT Serif" panose="020A0603040505020204" pitchFamily="18" charset="77"/>
              </a:rPr>
              <a:t>Skin contact</a:t>
            </a:r>
          </a:p>
          <a:p>
            <a:pPr lvl="1"/>
            <a:r>
              <a:rPr lang="en-US" dirty="0">
                <a:latin typeface="PT Serif" panose="020A0603040505020204" pitchFamily="18" charset="77"/>
              </a:rPr>
              <a:t>Touching products that contain and release VOCs</a:t>
            </a:r>
          </a:p>
          <a:p>
            <a:pPr lvl="1"/>
            <a:endParaRPr lang="en-US" dirty="0">
              <a:latin typeface="PT Serif" panose="020A0603040505020204" pitchFamily="18" charset="77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7D1BF5-807B-514D-878E-FD007404A223}"/>
              </a:ext>
            </a:extLst>
          </p:cNvPr>
          <p:cNvSpPr txBox="1">
            <a:spLocks/>
          </p:cNvSpPr>
          <p:nvPr/>
        </p:nvSpPr>
        <p:spPr>
          <a:xfrm>
            <a:off x="2231136" y="2837687"/>
            <a:ext cx="3517031" cy="4020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PT Serif" panose="020A0603040505020204" pitchFamily="18" charset="77"/>
              </a:rPr>
              <a:t>Gas sensors detect volatile compounds</a:t>
            </a:r>
          </a:p>
          <a:p>
            <a:r>
              <a:rPr lang="en-US" dirty="0">
                <a:latin typeface="PT Serif" panose="020A0603040505020204" pitchFamily="18" charset="77"/>
              </a:rPr>
              <a:t>Volatile Organic Compounds are carbon based chemicals</a:t>
            </a:r>
          </a:p>
          <a:p>
            <a:r>
              <a:rPr lang="en-US" dirty="0">
                <a:latin typeface="PT Serif" panose="020A0603040505020204" pitchFamily="18" charset="77"/>
              </a:rPr>
              <a:t>VOC – natural and/or man-made</a:t>
            </a:r>
          </a:p>
          <a:p>
            <a:pPr lvl="1"/>
            <a:r>
              <a:rPr lang="en-US" dirty="0">
                <a:latin typeface="PT Serif" panose="020A0603040505020204" pitchFamily="18" charset="77"/>
              </a:rPr>
              <a:t>Air: indoors and outdoors – vehicle exhaust, cigarette, fossil fuel</a:t>
            </a:r>
          </a:p>
          <a:p>
            <a:pPr lvl="1"/>
            <a:r>
              <a:rPr lang="en-US" dirty="0">
                <a:latin typeface="PT Serif" panose="020A0603040505020204" pitchFamily="18" charset="77"/>
              </a:rPr>
              <a:t>Humans: </a:t>
            </a:r>
            <a:r>
              <a:rPr lang="en-US" dirty="0" err="1">
                <a:latin typeface="PT Serif" panose="020A0603040505020204" pitchFamily="18" charset="77"/>
              </a:rPr>
              <a:t>odour</a:t>
            </a:r>
            <a:r>
              <a:rPr lang="en-US" dirty="0">
                <a:latin typeface="PT Serif" panose="020A0603040505020204" pitchFamily="18" charset="77"/>
              </a:rPr>
              <a:t> in urine, armpit sweat, exhaled breath</a:t>
            </a:r>
          </a:p>
          <a:p>
            <a:pPr lvl="1"/>
            <a:endParaRPr lang="en-US" dirty="0">
              <a:latin typeface="PT Serif" panose="020A0603040505020204" pitchFamily="18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8AB59F-F369-D347-B44C-796AA8202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76" y="3061881"/>
            <a:ext cx="1980889" cy="1279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77E379-941D-F34F-A21D-DDEB6869B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865867">
            <a:off x="527638" y="4847843"/>
            <a:ext cx="1330452" cy="13304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E34CC2-11E8-A642-8EA2-09E5C71774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936708" y="2659891"/>
            <a:ext cx="1717978" cy="16815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B5A990-1A90-1549-97B3-F21E4D1390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1212" y="4776406"/>
            <a:ext cx="1348969" cy="134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5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8E127-6224-604F-889F-5F277D550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077" y="1392185"/>
            <a:ext cx="4486656" cy="1141497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PT Serif" panose="020A0603040505020204" pitchFamily="18" charset="77"/>
              </a:rPr>
              <a:t>VOC Sensor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75677-473E-B64A-974C-4D6769957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217" y="2742387"/>
            <a:ext cx="3358376" cy="3358376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9B6EDF-3834-4749-A075-5E5AFD8AA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0355" y="3052261"/>
            <a:ext cx="4815840" cy="2738628"/>
          </a:xfrm>
        </p:spPr>
        <p:txBody>
          <a:bodyPr/>
          <a:lstStyle/>
          <a:p>
            <a:r>
              <a:rPr lang="en-US" sz="1800" dirty="0">
                <a:latin typeface="PT Serif" panose="020A0603040505020204" pitchFamily="18" charset="77"/>
              </a:rPr>
              <a:t>Detects hazardous compounds by photoionization</a:t>
            </a:r>
          </a:p>
          <a:p>
            <a:pPr lvl="1"/>
            <a:r>
              <a:rPr lang="en-US" dirty="0">
                <a:latin typeface="PT Serif" panose="020A0603040505020204" pitchFamily="18" charset="77"/>
              </a:rPr>
              <a:t>Ionize compounds in the air into +/- ions</a:t>
            </a:r>
          </a:p>
          <a:p>
            <a:pPr lvl="1"/>
            <a:endParaRPr lang="en-US" dirty="0">
              <a:latin typeface="PT Serif" panose="020A0603040505020204" pitchFamily="18" charset="77"/>
            </a:endParaRPr>
          </a:p>
          <a:p>
            <a:r>
              <a:rPr lang="en-US" dirty="0">
                <a:latin typeface="PT Serif" panose="020A0603040505020204" pitchFamily="18" charset="77"/>
              </a:rPr>
              <a:t>Measures:</a:t>
            </a:r>
          </a:p>
          <a:p>
            <a:pPr lvl="1"/>
            <a:r>
              <a:rPr lang="en-US" dirty="0">
                <a:latin typeface="PT Serif" panose="020A0603040505020204" pitchFamily="18" charset="77"/>
              </a:rPr>
              <a:t> eCO</a:t>
            </a:r>
            <a:r>
              <a:rPr lang="en-US" baseline="-25000" dirty="0">
                <a:latin typeface="PT Serif" panose="020A0603040505020204" pitchFamily="18" charset="77"/>
              </a:rPr>
              <a:t>2</a:t>
            </a:r>
            <a:r>
              <a:rPr lang="en-US" dirty="0">
                <a:latin typeface="PT Serif" panose="020A0603040505020204" pitchFamily="18" charset="77"/>
              </a:rPr>
              <a:t> (400 – 8192 ppm)</a:t>
            </a:r>
          </a:p>
          <a:p>
            <a:pPr lvl="1"/>
            <a:r>
              <a:rPr lang="en-US" dirty="0">
                <a:latin typeface="PT Serif" panose="020A0603040505020204" pitchFamily="18" charset="77"/>
              </a:rPr>
              <a:t>TVOC (0 – 1187 ppb)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84BE97D-5A75-4F43-A9B1-452361030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495" y="1265539"/>
            <a:ext cx="1786722" cy="17867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0C22F19-B764-9F42-B711-3DD7C6423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9841" y="1409562"/>
            <a:ext cx="1687729" cy="1498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091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24025-117F-D84C-9B45-8E96F0E34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73302"/>
            <a:ext cx="7729728" cy="1188720"/>
          </a:xfrm>
        </p:spPr>
        <p:txBody>
          <a:bodyPr/>
          <a:lstStyle/>
          <a:p>
            <a:r>
              <a:rPr lang="en-US" dirty="0">
                <a:latin typeface="PT Serif" panose="020A0603040505020204" pitchFamily="18" charset="77"/>
              </a:rPr>
              <a:t>budget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4FE4F81-66EE-A546-BEEC-B93BAAD71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2FA0D56-DAFB-2242-9407-2EF325B810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085696"/>
              </p:ext>
            </p:extLst>
          </p:nvPr>
        </p:nvGraphicFramePr>
        <p:xfrm>
          <a:off x="1151334" y="1685809"/>
          <a:ext cx="9889331" cy="5006451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3866532">
                  <a:extLst>
                    <a:ext uri="{9D8B030D-6E8A-4147-A177-3AD203B41FA5}">
                      <a16:colId xmlns:a16="http://schemas.microsoft.com/office/drawing/2014/main" val="339500993"/>
                    </a:ext>
                  </a:extLst>
                </a:gridCol>
                <a:gridCol w="1067598">
                  <a:extLst>
                    <a:ext uri="{9D8B030D-6E8A-4147-A177-3AD203B41FA5}">
                      <a16:colId xmlns:a16="http://schemas.microsoft.com/office/drawing/2014/main" val="1745503815"/>
                    </a:ext>
                  </a:extLst>
                </a:gridCol>
                <a:gridCol w="1404734">
                  <a:extLst>
                    <a:ext uri="{9D8B030D-6E8A-4147-A177-3AD203B41FA5}">
                      <a16:colId xmlns:a16="http://schemas.microsoft.com/office/drawing/2014/main" val="2758580586"/>
                    </a:ext>
                  </a:extLst>
                </a:gridCol>
                <a:gridCol w="884982">
                  <a:extLst>
                    <a:ext uri="{9D8B030D-6E8A-4147-A177-3AD203B41FA5}">
                      <a16:colId xmlns:a16="http://schemas.microsoft.com/office/drawing/2014/main" val="2829285040"/>
                    </a:ext>
                  </a:extLst>
                </a:gridCol>
                <a:gridCol w="916590">
                  <a:extLst>
                    <a:ext uri="{9D8B030D-6E8A-4147-A177-3AD203B41FA5}">
                      <a16:colId xmlns:a16="http://schemas.microsoft.com/office/drawing/2014/main" val="321210074"/>
                    </a:ext>
                  </a:extLst>
                </a:gridCol>
                <a:gridCol w="832305">
                  <a:extLst>
                    <a:ext uri="{9D8B030D-6E8A-4147-A177-3AD203B41FA5}">
                      <a16:colId xmlns:a16="http://schemas.microsoft.com/office/drawing/2014/main" val="105543745"/>
                    </a:ext>
                  </a:extLst>
                </a:gridCol>
                <a:gridCol w="916590">
                  <a:extLst>
                    <a:ext uri="{9D8B030D-6E8A-4147-A177-3AD203B41FA5}">
                      <a16:colId xmlns:a16="http://schemas.microsoft.com/office/drawing/2014/main" val="156169383"/>
                    </a:ext>
                  </a:extLst>
                </a:gridCol>
              </a:tblGrid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 dirty="0">
                          <a:effectLst/>
                          <a:latin typeface="PT Serif" panose="020A0603040505020204" pitchFamily="18" charset="77"/>
                        </a:rPr>
                        <a:t>Description</a:t>
                      </a:r>
                      <a:endParaRPr lang="en-CA" sz="1400" b="1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 dirty="0">
                          <a:effectLst/>
                          <a:latin typeface="PT Serif" panose="020A0603040505020204" pitchFamily="18" charset="77"/>
                        </a:rPr>
                        <a:t>Source</a:t>
                      </a:r>
                      <a:endParaRPr lang="en-CA" sz="1400" b="1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 dirty="0">
                          <a:effectLst/>
                          <a:latin typeface="PT Serif" panose="020A0603040505020204" pitchFamily="18" charset="77"/>
                        </a:rPr>
                        <a:t>Part #</a:t>
                      </a:r>
                      <a:endParaRPr lang="en-CA" sz="1400" b="1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 dirty="0">
                          <a:effectLst/>
                          <a:latin typeface="PT Serif" panose="020A0603040505020204" pitchFamily="18" charset="77"/>
                        </a:rPr>
                        <a:t>$USD Price</a:t>
                      </a:r>
                      <a:endParaRPr lang="en-CA" sz="1400" b="1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 dirty="0">
                          <a:effectLst/>
                          <a:latin typeface="PT Serif" panose="020A0603040505020204" pitchFamily="18" charset="77"/>
                        </a:rPr>
                        <a:t>$CAD Price</a:t>
                      </a:r>
                      <a:endParaRPr lang="en-CA" sz="1400" b="1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 dirty="0">
                          <a:effectLst/>
                          <a:latin typeface="PT Serif" panose="020A0603040505020204" pitchFamily="18" charset="77"/>
                        </a:rPr>
                        <a:t>$USD Total</a:t>
                      </a:r>
                      <a:endParaRPr lang="en-CA" sz="1400" b="1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 dirty="0">
                          <a:effectLst/>
                          <a:latin typeface="PT Serif" panose="020A0603040505020204" pitchFamily="18" charset="77"/>
                        </a:rPr>
                        <a:t>$CAD Total</a:t>
                      </a:r>
                      <a:endParaRPr lang="en-CA" sz="1400" b="1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2273103685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 dirty="0" err="1">
                          <a:effectLst/>
                          <a:latin typeface="PT Serif" panose="020A0603040505020204" pitchFamily="18" charset="77"/>
                        </a:rPr>
                        <a:t>SparkFun</a:t>
                      </a:r>
                      <a:r>
                        <a:rPr lang="en-CA" sz="1400" u="none" strike="noStrike" dirty="0">
                          <a:effectLst/>
                          <a:latin typeface="PT Serif" panose="020A0603040505020204" pitchFamily="18" charset="77"/>
                        </a:rPr>
                        <a:t> Air Quality Breakout - CCS811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Sparkfun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SEN-14193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$19.95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3123373952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Break Away Headers - Straight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Sparkfun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PRT-00116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$1.50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2011071273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 dirty="0">
                          <a:effectLst/>
                          <a:latin typeface="PT Serif" panose="020A0603040505020204" pitchFamily="18" charset="77"/>
                        </a:rPr>
                        <a:t>Import Fee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$14.92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2000589336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 dirty="0">
                          <a:effectLst/>
                          <a:latin typeface="PT Serif" panose="020A0603040505020204" pitchFamily="18" charset="77"/>
                        </a:rPr>
                        <a:t>Shipping and Handling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$21.99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4275584861"/>
                  </a:ext>
                </a:extLst>
              </a:tr>
              <a:tr h="276857"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sng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sng" strike="noStrike" dirty="0">
                          <a:effectLst/>
                          <a:latin typeface="PT Serif" panose="020A0603040505020204" pitchFamily="18" charset="77"/>
                        </a:rPr>
                        <a:t>$73.50</a:t>
                      </a:r>
                      <a:endParaRPr lang="en-CA" sz="1400" b="0" i="0" u="sng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3056631555"/>
                  </a:ext>
                </a:extLst>
              </a:tr>
              <a:tr h="276857"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sng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dbl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1599439477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 dirty="0">
                          <a:effectLst/>
                          <a:latin typeface="PT Serif" panose="020A0603040505020204" pitchFamily="18" charset="77"/>
                        </a:rPr>
                        <a:t>7 Pin Receptacle Socket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Creatron Inc.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CONHD-000007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$0.45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3625186521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Tax and Customs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$0.02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2836763405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 dirty="0">
                          <a:effectLst/>
                          <a:latin typeface="PT Serif" panose="020A0603040505020204" pitchFamily="18" charset="77"/>
                        </a:rPr>
                        <a:t>Shipping and </a:t>
                      </a:r>
                      <a:r>
                        <a:rPr lang="en-CA" sz="1400" u="none" strike="noStrike" dirty="0" err="1">
                          <a:effectLst/>
                          <a:latin typeface="PT Serif" panose="020A0603040505020204" pitchFamily="18" charset="77"/>
                        </a:rPr>
                        <a:t>Hanlding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3160147161"/>
                  </a:ext>
                </a:extLst>
              </a:tr>
              <a:tr h="276857"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sng" strike="noStrike" dirty="0">
                          <a:effectLst/>
                          <a:latin typeface="PT Serif" panose="020A0603040505020204" pitchFamily="18" charset="77"/>
                        </a:rPr>
                        <a:t>$0.47</a:t>
                      </a:r>
                      <a:endParaRPr lang="en-CA" sz="1400" b="0" i="0" u="sng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2576550685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3527644762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Raspberry Pi 3 Starter Kit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Amazon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3052266770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4059215823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Humber Parts kit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Bookstore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 dirty="0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902057114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1759732954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PCB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Prototype Lab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N/A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2382904060"/>
                  </a:ext>
                </a:extLst>
              </a:tr>
              <a:tr h="233143"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extLst>
                  <a:ext uri="{0D108BD9-81ED-4DB2-BD59-A6C34878D82A}">
                    <a16:rowId xmlns:a16="http://schemas.microsoft.com/office/drawing/2014/main" val="2180568074"/>
                  </a:ext>
                </a:extLst>
              </a:tr>
              <a:tr h="276857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  <a:latin typeface="PT Serif" panose="020A0603040505020204" pitchFamily="18" charset="77"/>
                        </a:rPr>
                        <a:t>Grand Total (using CAD$1=USD$0.77)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CA" sz="1400" u="dbl" strike="noStrike" dirty="0">
                          <a:effectLst/>
                          <a:latin typeface="PT Serif" panose="020A0603040505020204" pitchFamily="18" charset="77"/>
                        </a:rPr>
                        <a:t>$88.13</a:t>
                      </a:r>
                      <a:endParaRPr lang="en-CA" sz="1400" b="1" i="0" u="dbl" strike="noStrike" dirty="0">
                        <a:solidFill>
                          <a:srgbClr val="000000"/>
                        </a:solidFill>
                        <a:effectLst/>
                        <a:latin typeface="PT Serif" panose="020A0603040505020204" pitchFamily="18" charset="77"/>
                      </a:endParaRPr>
                    </a:p>
                  </a:txBody>
                  <a:tcPr marL="7362" marR="7362" marT="7362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560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623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18438-80D5-DB47-B465-ADB0F34508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3A36AF-44A9-7545-AC30-9B0DB5720932}"/>
              </a:ext>
            </a:extLst>
          </p:cNvPr>
          <p:cNvSpPr txBox="1">
            <a:spLocks/>
          </p:cNvSpPr>
          <p:nvPr/>
        </p:nvSpPr>
        <p:spPr bwMode="blackWhite">
          <a:xfrm>
            <a:off x="2231136" y="821817"/>
            <a:ext cx="7729728" cy="1188720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PT Serif" panose="020A0603040505020204" pitchFamily="18" charset="77"/>
              </a:rPr>
              <a:t>SCHEDULE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F18F41-17EE-3549-BA82-290CF6140A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656"/>
          <a:stretch/>
        </p:blipFill>
        <p:spPr>
          <a:xfrm>
            <a:off x="173736" y="2313544"/>
            <a:ext cx="5772150" cy="40778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2F5171-1EB4-2B46-BD6E-515FD4516B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539"/>
          <a:stretch/>
        </p:blipFill>
        <p:spPr>
          <a:xfrm>
            <a:off x="5945886" y="2413322"/>
            <a:ext cx="6100330" cy="387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8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02B50-2C06-A74C-8863-0F37A98A7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T Serif" panose="020A0603040505020204" pitchFamily="18" charset="77"/>
              </a:rPr>
              <a:t>Enclosure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9947EE7-C1DF-A847-B2EE-BE179E0073A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78215" y="2638425"/>
            <a:ext cx="4406899" cy="3305175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A6C2A5A-FAA4-654A-828C-820BFF5E7E6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06091" y="2638425"/>
            <a:ext cx="4406899" cy="3305175"/>
          </a:xfrm>
        </p:spPr>
      </p:pic>
    </p:spTree>
    <p:extLst>
      <p:ext uri="{BB962C8B-B14F-4D97-AF65-F5344CB8AC3E}">
        <p14:creationId xmlns:p14="http://schemas.microsoft.com/office/powerpoint/2010/main" val="3137898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8DE04-C290-B44E-AD7F-D8C47644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07492"/>
            <a:ext cx="7729728" cy="1188720"/>
          </a:xfrm>
        </p:spPr>
        <p:txBody>
          <a:bodyPr/>
          <a:lstStyle/>
          <a:p>
            <a:r>
              <a:rPr lang="en-US" dirty="0">
                <a:latin typeface="PT Serif" panose="020A0603040505020204" pitchFamily="18" charset="77"/>
              </a:rPr>
              <a:t>Readings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9132C0-09D6-F549-A8EF-75ECA5ACA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8147" y="1763130"/>
            <a:ext cx="3024188" cy="51015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B1FEB7-B4BB-2A49-98E5-563609901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95" y="2226592"/>
            <a:ext cx="3005138" cy="41746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53BA52-CB07-114F-9DD1-E0AA34B66F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83" y="2824834"/>
            <a:ext cx="4609030" cy="170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16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1D6A8-566C-B640-A63C-FBBE7DEB8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T Serif" panose="020A0603040505020204" pitchFamily="18" charset="77"/>
              </a:rPr>
              <a:t>Course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936BC-45DF-334D-9F65-223320D792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64245" y="3538156"/>
            <a:ext cx="1576196" cy="433769"/>
          </a:xfrm>
        </p:spPr>
        <p:txBody>
          <a:bodyPr/>
          <a:lstStyle/>
          <a:p>
            <a:r>
              <a:rPr lang="en-US" dirty="0">
                <a:latin typeface="PT Serif" panose="020A0603040505020204" pitchFamily="18" charset="77"/>
              </a:rPr>
              <a:t>Soldering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A5E5AB-121B-444B-8A48-410326AC7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8872" y="2795521"/>
            <a:ext cx="1534098" cy="448056"/>
          </a:xfrm>
        </p:spPr>
        <p:txBody>
          <a:bodyPr/>
          <a:lstStyle/>
          <a:p>
            <a:r>
              <a:rPr lang="en-US" dirty="0">
                <a:latin typeface="PT Serif" panose="020A0603040505020204" pitchFamily="18" charset="77"/>
              </a:rPr>
              <a:t>CorelDraw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1BD422-7350-3549-8EB7-EE4506287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815" y="2389313"/>
            <a:ext cx="1708528" cy="17085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FF3416-50F2-1B48-AA9D-CFC981875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971" y="2732705"/>
            <a:ext cx="1610901" cy="16109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DD0081-B7B5-6441-A20E-455BC16059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4917" y="4206443"/>
            <a:ext cx="2080481" cy="2080481"/>
          </a:xfrm>
          <a:prstGeom prst="rect">
            <a:avLst/>
          </a:prstGeo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FF66777C-4FAD-DD43-9351-EF4D10766BFE}"/>
              </a:ext>
            </a:extLst>
          </p:cNvPr>
          <p:cNvSpPr txBox="1">
            <a:spLocks/>
          </p:cNvSpPr>
          <p:nvPr/>
        </p:nvSpPr>
        <p:spPr>
          <a:xfrm>
            <a:off x="5194774" y="5369288"/>
            <a:ext cx="1534098" cy="448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latin typeface="PT Serif" panose="020A0603040505020204" pitchFamily="18" charset="77"/>
              </a:rPr>
              <a:t>Github</a:t>
            </a:r>
            <a:endParaRPr lang="en-US" dirty="0">
              <a:latin typeface="PT Serif" panose="020A0603040505020204" pitchFamily="18" charset="77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DC7ECBF-12CC-DC40-B491-4B537C61E7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5921" y="3755040"/>
            <a:ext cx="1310628" cy="1710058"/>
          </a:xfrm>
          <a:prstGeom prst="rect">
            <a:avLst/>
          </a:prstGeom>
        </p:spPr>
      </p:pic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27989B5-A542-F143-9BF8-ECFDA3436CEA}"/>
              </a:ext>
            </a:extLst>
          </p:cNvPr>
          <p:cNvSpPr txBox="1">
            <a:spLocks/>
          </p:cNvSpPr>
          <p:nvPr/>
        </p:nvSpPr>
        <p:spPr>
          <a:xfrm>
            <a:off x="8667208" y="4761744"/>
            <a:ext cx="1919830" cy="410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PT Serif" panose="020A0603040505020204" pitchFamily="18" charset="77"/>
              </a:rPr>
              <a:t>Raspberry Pi</a:t>
            </a:r>
          </a:p>
        </p:txBody>
      </p:sp>
    </p:spTree>
    <p:extLst>
      <p:ext uri="{BB962C8B-B14F-4D97-AF65-F5344CB8AC3E}">
        <p14:creationId xmlns:p14="http://schemas.microsoft.com/office/powerpoint/2010/main" val="2512711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14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5EC92-8E06-1341-8AB0-D4360EDB5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PT Serif" panose="020A0603040505020204" pitchFamily="18" charset="77"/>
              </a:rPr>
              <a:t>Github</a:t>
            </a:r>
            <a:r>
              <a:rPr lang="en-US" dirty="0">
                <a:latin typeface="PT Serif" panose="020A0603040505020204" pitchFamily="18" charset="77"/>
              </a:rPr>
              <a:t> blog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78B057-8D08-6A41-A2D5-05BE142244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PT Serif" panose="020A0603040505020204" pitchFamily="18" charset="77"/>
                <a:hlinkClick r:id="rId2"/>
              </a:rPr>
              <a:t>https://princesshernandez.github.io/VOC_Sensor/</a:t>
            </a:r>
            <a:endParaRPr lang="en-US" dirty="0">
              <a:latin typeface="PT Serif" panose="020A0603040505020204" pitchFamily="18" charset="77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8429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{58F6143E-7C06-D348-BA3B-F0BD0E65F39B}tf10001120</Template>
  <TotalTime>3079</TotalTime>
  <Words>331</Words>
  <Application>Microsoft Macintosh PowerPoint</Application>
  <PresentationFormat>Widescreen</PresentationFormat>
  <Paragraphs>90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PT Serif</vt:lpstr>
      <vt:lpstr>Parcel</vt:lpstr>
      <vt:lpstr>Volatile Organic Compound (VOC) Sensor</vt:lpstr>
      <vt:lpstr>Introduction TO GAS SENSORS</vt:lpstr>
      <vt:lpstr>VOC Sensor</vt:lpstr>
      <vt:lpstr>budget</vt:lpstr>
      <vt:lpstr>PowerPoint Presentation</vt:lpstr>
      <vt:lpstr>Enclosure</vt:lpstr>
      <vt:lpstr>Readings</vt:lpstr>
      <vt:lpstr>Course knowledge</vt:lpstr>
      <vt:lpstr>Github blog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21</cp:revision>
  <dcterms:created xsi:type="dcterms:W3CDTF">2018-11-24T23:47:51Z</dcterms:created>
  <dcterms:modified xsi:type="dcterms:W3CDTF">2018-11-27T03:07:40Z</dcterms:modified>
</cp:coreProperties>
</file>

<file path=docProps/thumbnail.jpeg>
</file>